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8" r:id="rId3"/>
    <p:sldId id="293" r:id="rId4"/>
    <p:sldId id="286" r:id="rId5"/>
    <p:sldId id="287" r:id="rId6"/>
    <p:sldId id="290" r:id="rId7"/>
    <p:sldId id="292" r:id="rId8"/>
    <p:sldId id="266" r:id="rId9"/>
    <p:sldId id="276" r:id="rId10"/>
    <p:sldId id="278" r:id="rId11"/>
    <p:sldId id="279" r:id="rId12"/>
    <p:sldId id="277" r:id="rId13"/>
    <p:sldId id="281" r:id="rId14"/>
    <p:sldId id="282" r:id="rId15"/>
    <p:sldId id="283" r:id="rId16"/>
    <p:sldId id="288" r:id="rId17"/>
    <p:sldId id="285" r:id="rId18"/>
    <p:sldId id="29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34" d="100"/>
          <a:sy n="134" d="100"/>
        </p:scale>
        <p:origin x="329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6173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6/9/2018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46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381001"/>
            <a:ext cx="7393324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6/9/2018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7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6/9/2018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0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1" y="2514600"/>
            <a:ext cx="8694663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1"/>
            <a:ext cx="8689596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6/9/2018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05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6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6/9/2018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71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6/9/2018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02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6/9/2018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57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6/9/2018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15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6/9/2018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38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6/9/2018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95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4999"/>
            <a:ext cx="913677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0"/>
            <a:ext cx="655490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5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F1133-3259-4C45-BABA-5B62D9C6F78D}" type="datetimeFigureOut">
              <a:rPr lang="en-US" smtClean="0"/>
              <a:t>6/9/2018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135" y="76200"/>
            <a:ext cx="12472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675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AMSAT</a:t>
            </a:r>
            <a:br>
              <a:rPr lang="en-US" dirty="0" smtClean="0"/>
            </a:br>
            <a:r>
              <a:rPr lang="en-US" dirty="0" smtClean="0"/>
              <a:t>Engineering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Jerry </a:t>
            </a:r>
            <a:r>
              <a:rPr lang="en-US" dirty="0" err="1" smtClean="0"/>
              <a:t>buxton</a:t>
            </a:r>
            <a:r>
              <a:rPr lang="en-US" dirty="0" smtClean="0"/>
              <a:t>, </a:t>
            </a:r>
            <a:r>
              <a:rPr lang="en-US" dirty="0" err="1" smtClean="0"/>
              <a:t>nØjy</a:t>
            </a:r>
            <a:endParaRPr lang="en-US" dirty="0" smtClean="0"/>
          </a:p>
          <a:p>
            <a:r>
              <a:rPr lang="en-US" dirty="0" smtClean="0"/>
              <a:t>Vice president – engineering</a:t>
            </a:r>
          </a:p>
          <a:p>
            <a:r>
              <a:rPr lang="en-US" smtClean="0"/>
              <a:t>amsat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099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is Better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Larger footprint</a:t>
            </a:r>
          </a:p>
          <a:p>
            <a:pPr lvl="1"/>
            <a:r>
              <a:rPr lang="en-US" dirty="0" smtClean="0"/>
              <a:t>More DX</a:t>
            </a:r>
            <a:endParaRPr lang="en-US" dirty="0"/>
          </a:p>
          <a:p>
            <a:pPr lvl="1"/>
            <a:r>
              <a:rPr lang="en-US" dirty="0" smtClean="0"/>
              <a:t>More good passes per day (mid-latitude station)</a:t>
            </a:r>
          </a:p>
          <a:p>
            <a:r>
              <a:rPr lang="en-US" dirty="0" smtClean="0"/>
              <a:t>Orbit lifetime is longer</a:t>
            </a:r>
          </a:p>
          <a:p>
            <a:pPr lvl="1"/>
            <a:r>
              <a:rPr lang="en-US" dirty="0" smtClean="0"/>
              <a:t>SSO typically 6 to 8 years</a:t>
            </a:r>
          </a:p>
          <a:p>
            <a:pPr lvl="1"/>
            <a:r>
              <a:rPr lang="en-US" dirty="0" smtClean="0"/>
              <a:t>AO-7 will last a lifetime</a:t>
            </a:r>
          </a:p>
          <a:p>
            <a:r>
              <a:rPr lang="en-US" dirty="0" smtClean="0"/>
              <a:t>Slower motion across sky</a:t>
            </a:r>
          </a:p>
          <a:p>
            <a:pPr lvl="1"/>
            <a:r>
              <a:rPr lang="en-US" dirty="0" smtClean="0"/>
              <a:t>Longer passes</a:t>
            </a:r>
          </a:p>
          <a:p>
            <a:pPr lvl="1"/>
            <a:r>
              <a:rPr lang="en-US" dirty="0" smtClean="0"/>
              <a:t>Less tracking movements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66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GOLF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3U CubeSats</a:t>
            </a:r>
          </a:p>
          <a:p>
            <a:r>
              <a:rPr lang="en-US" dirty="0" smtClean="0"/>
              <a:t>Incremental path to MEO, HEO, GEO orbits and missions</a:t>
            </a:r>
          </a:p>
          <a:p>
            <a:pPr lvl="1"/>
            <a:r>
              <a:rPr lang="en-US" dirty="0" smtClean="0"/>
              <a:t>Developing</a:t>
            </a:r>
            <a:r>
              <a:rPr lang="en-US" dirty="0"/>
              <a:t>, testing, learning, and </a:t>
            </a:r>
            <a:r>
              <a:rPr lang="en-US" dirty="0" smtClean="0"/>
              <a:t>building proficiency for reduced risk</a:t>
            </a:r>
          </a:p>
          <a:p>
            <a:r>
              <a:rPr lang="en-US" dirty="0" smtClean="0"/>
              <a:t>New Technology</a:t>
            </a:r>
            <a:endParaRPr lang="en-US" dirty="0"/>
          </a:p>
          <a:p>
            <a:pPr lvl="1"/>
            <a:r>
              <a:rPr lang="en-US" dirty="0" smtClean="0"/>
              <a:t>ADAC</a:t>
            </a:r>
          </a:p>
          <a:p>
            <a:pPr lvl="1"/>
            <a:r>
              <a:rPr lang="en-US" dirty="0" smtClean="0"/>
              <a:t>Deployable </a:t>
            </a:r>
            <a:r>
              <a:rPr lang="en-US" dirty="0"/>
              <a:t>solar </a:t>
            </a:r>
            <a:r>
              <a:rPr lang="en-US" dirty="0" smtClean="0"/>
              <a:t>panels</a:t>
            </a:r>
          </a:p>
          <a:p>
            <a:pPr lvl="1"/>
            <a:r>
              <a:rPr lang="en-US" dirty="0" smtClean="0"/>
              <a:t>SDR and microwave bands</a:t>
            </a:r>
          </a:p>
          <a:p>
            <a:pPr lvl="1"/>
            <a:r>
              <a:rPr lang="en-US" dirty="0" smtClean="0"/>
              <a:t>Propulsion</a:t>
            </a:r>
            <a:endParaRPr lang="en-US" dirty="0"/>
          </a:p>
          <a:p>
            <a:r>
              <a:rPr lang="en-US" dirty="0" smtClean="0"/>
              <a:t>Develop </a:t>
            </a:r>
            <a:r>
              <a:rPr lang="en-US" dirty="0"/>
              <a:t>and learn de-orbit capability (passive or active) for all future </a:t>
            </a:r>
            <a:r>
              <a:rPr lang="en-US" dirty="0" smtClean="0"/>
              <a:t>missions</a:t>
            </a:r>
          </a:p>
          <a:p>
            <a:pPr lvl="1"/>
            <a:r>
              <a:rPr lang="en-US" dirty="0"/>
              <a:t>Any higher orbit </a:t>
            </a:r>
            <a:r>
              <a:rPr lang="en-US" dirty="0" smtClean="0"/>
              <a:t>(</a:t>
            </a:r>
            <a:r>
              <a:rPr lang="en-US" dirty="0"/>
              <a:t>not including rideshare) must meet orbital debris requirements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84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GOLF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Continued growth of CubeSat </a:t>
            </a:r>
            <a:r>
              <a:rPr lang="en-US" dirty="0" smtClean="0"/>
              <a:t>abilities</a:t>
            </a:r>
          </a:p>
          <a:p>
            <a:r>
              <a:rPr lang="en-US" dirty="0"/>
              <a:t>Hands on knowledge and experience builds team capability for </a:t>
            </a:r>
            <a:r>
              <a:rPr lang="en-US" dirty="0" smtClean="0"/>
              <a:t>HEO</a:t>
            </a:r>
            <a:endParaRPr lang="en-US" dirty="0"/>
          </a:p>
          <a:p>
            <a:r>
              <a:rPr lang="en-US" dirty="0" smtClean="0"/>
              <a:t>Following </a:t>
            </a:r>
            <a:r>
              <a:rPr lang="en-US" dirty="0"/>
              <a:t>Fox-1, continues to regularly populate amateur radio satellites providing coverage for years to </a:t>
            </a:r>
            <a:r>
              <a:rPr lang="en-US" dirty="0" smtClean="0"/>
              <a:t>come</a:t>
            </a:r>
          </a:p>
          <a:p>
            <a:r>
              <a:rPr lang="en-US" dirty="0" smtClean="0"/>
              <a:t>Continuation </a:t>
            </a:r>
            <a:r>
              <a:rPr lang="en-US" dirty="0"/>
              <a:t>of CSLI educational launch opportunities and partnerships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94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GOLF-TEE </a:t>
            </a:r>
            <a:r>
              <a:rPr lang="en-US" sz="2000" dirty="0" smtClean="0"/>
              <a:t>(</a:t>
            </a:r>
            <a:r>
              <a:rPr lang="en-US" sz="2000" u="sng" dirty="0" smtClean="0"/>
              <a:t>T</a:t>
            </a:r>
            <a:r>
              <a:rPr lang="en-US" sz="2000" dirty="0" smtClean="0"/>
              <a:t>echnology </a:t>
            </a:r>
            <a:r>
              <a:rPr lang="en-US" sz="2000" u="sng" dirty="0" smtClean="0"/>
              <a:t>E</a:t>
            </a:r>
            <a:r>
              <a:rPr lang="en-US" sz="2000" dirty="0" smtClean="0"/>
              <a:t>xploration </a:t>
            </a:r>
            <a:r>
              <a:rPr lang="en-US" sz="2000" u="sng" dirty="0" smtClean="0"/>
              <a:t>E</a:t>
            </a:r>
            <a:r>
              <a:rPr lang="en-US" sz="2000" dirty="0" smtClean="0"/>
              <a:t>nvironment)</a:t>
            </a:r>
            <a:br>
              <a:rPr lang="en-US" sz="2000" dirty="0" smtClean="0"/>
            </a:br>
            <a:r>
              <a:rPr lang="en-US" sz="2800" dirty="0" smtClean="0"/>
              <a:t>Target: 4Q 2019 delivery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500-600 km polar orbit</a:t>
            </a:r>
          </a:p>
          <a:p>
            <a:r>
              <a:rPr lang="en-US" dirty="0"/>
              <a:t>Fox-1E type V/u linear transponder</a:t>
            </a:r>
          </a:p>
          <a:p>
            <a:r>
              <a:rPr lang="en-US" dirty="0"/>
              <a:t>SDR with X band data downlink</a:t>
            </a:r>
          </a:p>
          <a:p>
            <a:pPr lvl="1"/>
            <a:r>
              <a:rPr lang="en-US" dirty="0"/>
              <a:t>V/x transponder option</a:t>
            </a:r>
          </a:p>
          <a:p>
            <a:r>
              <a:rPr lang="en-US" dirty="0" smtClean="0"/>
              <a:t>Attitude determination and </a:t>
            </a:r>
            <a:r>
              <a:rPr lang="en-US" dirty="0"/>
              <a:t>control</a:t>
            </a:r>
          </a:p>
          <a:p>
            <a:r>
              <a:rPr lang="en-US" dirty="0"/>
              <a:t>Deployable solar panels</a:t>
            </a:r>
          </a:p>
          <a:p>
            <a:r>
              <a:rPr lang="en-US" dirty="0" smtClean="0"/>
              <a:t>Radiation tolerant IHU (Integrated Housekeeping Unit)</a:t>
            </a:r>
          </a:p>
          <a:p>
            <a:r>
              <a:rPr lang="en-US" dirty="0" smtClean="0"/>
              <a:t>Vanderbilt University radiation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19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GOLF-1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800" dirty="0" smtClean="0"/>
              <a:t>Target: 4Q 2020 delivery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1300 </a:t>
            </a:r>
            <a:r>
              <a:rPr lang="en-US" dirty="0"/>
              <a:t>km </a:t>
            </a:r>
            <a:r>
              <a:rPr lang="en-US" dirty="0" smtClean="0"/>
              <a:t>orbit</a:t>
            </a:r>
            <a:endParaRPr lang="en-US" dirty="0"/>
          </a:p>
          <a:p>
            <a:r>
              <a:rPr lang="en-US" dirty="0" smtClean="0"/>
              <a:t>SDX (Software Defined radio Transponder)</a:t>
            </a:r>
          </a:p>
          <a:p>
            <a:pPr lvl="1"/>
            <a:r>
              <a:rPr lang="en-US" dirty="0" smtClean="0"/>
              <a:t>C/x (“Five and Dime”) linear transponder</a:t>
            </a:r>
          </a:p>
          <a:p>
            <a:pPr lvl="1"/>
            <a:r>
              <a:rPr lang="en-US" dirty="0" smtClean="0"/>
              <a:t> V/u linear transponder</a:t>
            </a:r>
          </a:p>
          <a:p>
            <a:pPr lvl="1"/>
            <a:r>
              <a:rPr lang="en-US" dirty="0" smtClean="0"/>
              <a:t>Other bands/modes possible</a:t>
            </a:r>
            <a:endParaRPr lang="en-US" dirty="0"/>
          </a:p>
          <a:p>
            <a:r>
              <a:rPr lang="en-US" dirty="0" smtClean="0"/>
              <a:t>Albuquerque Public Schools / Virginia Tech weather observation camera experiment</a:t>
            </a:r>
          </a:p>
          <a:p>
            <a:r>
              <a:rPr lang="en-US" dirty="0" smtClean="0"/>
              <a:t>Vanderbilt University radiation experiment</a:t>
            </a:r>
          </a:p>
          <a:p>
            <a:r>
              <a:rPr lang="en-US" dirty="0" smtClean="0"/>
              <a:t>De-orbit capability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31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Attitude Determination And </a:t>
            </a:r>
            <a:r>
              <a:rPr lang="en-US" dirty="0" smtClean="0"/>
              <a:t>Control -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Solar panel pointing for best sun</a:t>
            </a:r>
          </a:p>
          <a:p>
            <a:r>
              <a:rPr lang="en-US" dirty="0" smtClean="0"/>
              <a:t>Antenna pointing for best transponder performance</a:t>
            </a:r>
          </a:p>
          <a:p>
            <a:pPr lvl="1"/>
            <a:r>
              <a:rPr lang="en-US" dirty="0" smtClean="0"/>
              <a:t>Higher gain microwave band antennas</a:t>
            </a:r>
          </a:p>
          <a:p>
            <a:r>
              <a:rPr lang="en-US" dirty="0" smtClean="0"/>
              <a:t>Camera pointing</a:t>
            </a:r>
          </a:p>
          <a:p>
            <a:r>
              <a:rPr lang="en-US" dirty="0" smtClean="0"/>
              <a:t>Support for de-orbit mechanism performance</a:t>
            </a:r>
          </a:p>
          <a:p>
            <a:r>
              <a:rPr lang="en-US" dirty="0"/>
              <a:t>Support for </a:t>
            </a:r>
            <a:r>
              <a:rPr lang="en-US" dirty="0" smtClean="0"/>
              <a:t>propulsion</a:t>
            </a:r>
          </a:p>
          <a:p>
            <a:r>
              <a:rPr lang="en-US" dirty="0" smtClean="0"/>
              <a:t>Some options for collision avoidance</a:t>
            </a:r>
          </a:p>
        </p:txBody>
      </p:sp>
    </p:spTree>
    <p:extLst>
      <p:ext uri="{BB962C8B-B14F-4D97-AF65-F5344CB8AC3E}">
        <p14:creationId xmlns:p14="http://schemas.microsoft.com/office/powerpoint/2010/main" val="219027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Microwave Bands -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Smaller antennas (wavelength)</a:t>
            </a:r>
          </a:p>
          <a:p>
            <a:pPr lvl="1"/>
            <a:r>
              <a:rPr lang="en-US" dirty="0" smtClean="0"/>
              <a:t>Higher gain both space and ground segment</a:t>
            </a:r>
          </a:p>
          <a:p>
            <a:pPr lvl="1"/>
            <a:r>
              <a:rPr lang="en-US" dirty="0" smtClean="0"/>
              <a:t>Opportunities for stations in neighborhoods with restrictions</a:t>
            </a:r>
          </a:p>
          <a:p>
            <a:pPr lvl="1"/>
            <a:r>
              <a:rPr lang="en-US" dirty="0" smtClean="0"/>
              <a:t>Opportunities for apartment dwellers</a:t>
            </a:r>
          </a:p>
          <a:p>
            <a:r>
              <a:rPr lang="en-US" dirty="0" smtClean="0"/>
              <a:t>Lots more bandwidth available</a:t>
            </a:r>
          </a:p>
          <a:p>
            <a:pPr lvl="1"/>
            <a:r>
              <a:rPr lang="en-US" dirty="0" smtClean="0"/>
              <a:t>5 GHZ band – 20 MHz uplink, 20 MHz downlink (separate segments)</a:t>
            </a:r>
          </a:p>
          <a:p>
            <a:pPr lvl="1"/>
            <a:r>
              <a:rPr lang="en-US" dirty="0" smtClean="0"/>
              <a:t>10 GHz band – 50 MHz (combined up/down segment)</a:t>
            </a:r>
          </a:p>
          <a:p>
            <a:r>
              <a:rPr lang="en-US" dirty="0"/>
              <a:t>Opportunity for a variety of signals on one band</a:t>
            </a:r>
          </a:p>
          <a:p>
            <a:pPr lvl="1"/>
            <a:r>
              <a:rPr lang="en-US" dirty="0"/>
              <a:t>FM, SSB, digital (high speed), you name it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771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Doors will remain locked until someone asks a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84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 us at the AMSAT booth!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04950" y="2622507"/>
            <a:ext cx="4421188" cy="267978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90422" y="1905000"/>
            <a:ext cx="3902219" cy="4114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564624" y="3886200"/>
            <a:ext cx="731520" cy="19019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07408" y="2816352"/>
            <a:ext cx="859536" cy="7498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2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Fox-1 CubeSats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978" y="1743074"/>
            <a:ext cx="4932045" cy="493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4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Fox-1 CubeSats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Fox-1A		AO-85	       Launched 10/08/2015	Operational</a:t>
            </a:r>
          </a:p>
          <a:p>
            <a:r>
              <a:rPr lang="en-US" dirty="0"/>
              <a:t>Fox-1B/</a:t>
            </a:r>
            <a:r>
              <a:rPr lang="en-US" dirty="0" err="1"/>
              <a:t>RadFxSat</a:t>
            </a:r>
            <a:r>
              <a:rPr lang="en-US" dirty="0"/>
              <a:t>	AO-91	       Launched 11/18/2017	Operational</a:t>
            </a:r>
          </a:p>
          <a:p>
            <a:r>
              <a:rPr lang="en-US" dirty="0"/>
              <a:t>Fox-1D		AO-92	       Launched 01/12/2018	Operational</a:t>
            </a:r>
          </a:p>
          <a:p>
            <a:r>
              <a:rPr lang="en-US" dirty="0"/>
              <a:t>Fox-1Cliff		---                 Launch by the end of 2018</a:t>
            </a:r>
          </a:p>
          <a:p>
            <a:r>
              <a:rPr lang="en-US" dirty="0"/>
              <a:t>Fox-1E/RadFxSat-2	---                 Launch by the end of 2018</a:t>
            </a:r>
          </a:p>
        </p:txBody>
      </p:sp>
    </p:spTree>
    <p:extLst>
      <p:ext uri="{BB962C8B-B14F-4D97-AF65-F5344CB8AC3E}">
        <p14:creationId xmlns:p14="http://schemas.microsoft.com/office/powerpoint/2010/main" val="354150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Transponder</a:t>
            </a:r>
            <a:br>
              <a:rPr lang="en-US" dirty="0" smtClean="0"/>
            </a:br>
            <a:r>
              <a:rPr lang="en-US" dirty="0" smtClean="0"/>
              <a:t>Fox-1A-D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channel FM transponder</a:t>
            </a:r>
          </a:p>
          <a:p>
            <a:pPr lvl="1"/>
            <a:r>
              <a:rPr lang="en-US" dirty="0" smtClean="0"/>
              <a:t>Mode U/v (70cm UHF uplink, 2m VHF downlink)</a:t>
            </a:r>
          </a:p>
          <a:p>
            <a:r>
              <a:rPr lang="en-US" dirty="0" smtClean="0"/>
              <a:t>AFC on receiver to help compensate for Doppler shift</a:t>
            </a:r>
          </a:p>
          <a:p>
            <a:pPr lvl="1"/>
            <a:r>
              <a:rPr lang="en-US" dirty="0" smtClean="0"/>
              <a:t>Except Fox-1Cliff</a:t>
            </a:r>
          </a:p>
          <a:p>
            <a:r>
              <a:rPr lang="en-US" dirty="0" smtClean="0"/>
              <a:t>Fox-1Cliff and Fox-1D have L band “Downshifter”</a:t>
            </a:r>
          </a:p>
          <a:p>
            <a:pPr lvl="1"/>
            <a:r>
              <a:rPr lang="en-US" dirty="0" smtClean="0"/>
              <a:t>Mode L/v (23cm L band uplink, 2m VHF downlink</a:t>
            </a:r>
          </a:p>
          <a:p>
            <a:r>
              <a:rPr lang="en-US" dirty="0" smtClean="0"/>
              <a:t>Telemetry downlink simultaneous with transponder voice signals</a:t>
            </a:r>
          </a:p>
          <a:p>
            <a:pPr lvl="1"/>
            <a:r>
              <a:rPr lang="en-US" dirty="0" smtClean="0"/>
              <a:t>DUV (Data Under Voice)</a:t>
            </a:r>
          </a:p>
        </p:txBody>
      </p:sp>
    </p:spTree>
    <p:extLst>
      <p:ext uri="{BB962C8B-B14F-4D97-AF65-F5344CB8AC3E}">
        <p14:creationId xmlns:p14="http://schemas.microsoft.com/office/powerpoint/2010/main" val="326253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Transponder</a:t>
            </a:r>
            <a:br>
              <a:rPr lang="en-US" dirty="0" smtClean="0"/>
            </a:br>
            <a:r>
              <a:rPr lang="en-US" dirty="0" smtClean="0"/>
              <a:t>Fox-1E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30 kHz wide linear transponder</a:t>
            </a:r>
          </a:p>
          <a:p>
            <a:pPr lvl="1"/>
            <a:r>
              <a:rPr lang="en-US" dirty="0" smtClean="0"/>
              <a:t>Mode V/u (2m VHF uplink, 70cm UHF downlink)</a:t>
            </a:r>
          </a:p>
          <a:p>
            <a:pPr lvl="1"/>
            <a:r>
              <a:rPr lang="en-US" dirty="0" smtClean="0"/>
              <a:t>SSB, CW, etc. – No 100% duty cycle modulation types</a:t>
            </a:r>
          </a:p>
          <a:p>
            <a:r>
              <a:rPr lang="en-US" dirty="0" smtClean="0"/>
              <a:t>Separate telemetry channel downlink</a:t>
            </a:r>
          </a:p>
        </p:txBody>
      </p:sp>
    </p:spTree>
    <p:extLst>
      <p:ext uri="{BB962C8B-B14F-4D97-AF65-F5344CB8AC3E}">
        <p14:creationId xmlns:p14="http://schemas.microsoft.com/office/powerpoint/2010/main" val="203864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Fox-1 CubeSats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Lives up to the </a:t>
            </a:r>
            <a:r>
              <a:rPr lang="en-US" dirty="0" err="1"/>
              <a:t>EasySat</a:t>
            </a:r>
            <a:r>
              <a:rPr lang="en-US" dirty="0"/>
              <a:t> claim</a:t>
            </a:r>
          </a:p>
          <a:p>
            <a:r>
              <a:rPr lang="en-US" dirty="0"/>
              <a:t>Can work with a handheld with ¼ wave COTS </a:t>
            </a:r>
            <a:r>
              <a:rPr lang="en-US" dirty="0" smtClean="0"/>
              <a:t>antenna* </a:t>
            </a:r>
            <a:r>
              <a:rPr lang="en-US" dirty="0"/>
              <a:t>even on </a:t>
            </a:r>
            <a:r>
              <a:rPr lang="en-US" dirty="0" smtClean="0"/>
              <a:t>L/v</a:t>
            </a:r>
            <a:endParaRPr lang="en-US" dirty="0"/>
          </a:p>
          <a:p>
            <a:r>
              <a:rPr lang="en-US" dirty="0" smtClean="0"/>
              <a:t>Attracting </a:t>
            </a:r>
            <a:r>
              <a:rPr lang="en-US" dirty="0"/>
              <a:t>new satellite </a:t>
            </a:r>
            <a:r>
              <a:rPr lang="en-US" dirty="0" smtClean="0"/>
              <a:t>enthusiasts</a:t>
            </a:r>
            <a:endParaRPr lang="en-US" dirty="0"/>
          </a:p>
          <a:p>
            <a:pPr lvl="1"/>
            <a:r>
              <a:rPr lang="en-US" dirty="0"/>
              <a:t>Cheap test </a:t>
            </a:r>
            <a:r>
              <a:rPr lang="en-US" dirty="0" smtClean="0"/>
              <a:t>drive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38" y="2717988"/>
            <a:ext cx="4421187" cy="2488823"/>
          </a:xfrm>
        </p:spPr>
      </p:pic>
      <p:sp>
        <p:nvSpPr>
          <p:cNvPr id="6" name="TextBox 5"/>
          <p:cNvSpPr txBox="1"/>
          <p:nvPr/>
        </p:nvSpPr>
        <p:spPr>
          <a:xfrm>
            <a:off x="1522811" y="6019801"/>
            <a:ext cx="9146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Professional amateur on a closed transponder.  Do not attempt on a busy  pass.  Your experience may vary due to local conditions, the number of satellite users, and your individual skill level.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7625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insight on what it takes to get a Fox-1 in orbit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Watch live stream video of Fox-1E testing over the next two weeks at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www.twitch.tv/n0jy</a:t>
            </a:r>
          </a:p>
          <a:p>
            <a:pPr marL="0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Live stream archives and lots of other Fox-1 videos are available at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www.youtube.com/n0jy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79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GOLF Program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>G</a:t>
            </a:r>
            <a:r>
              <a:rPr lang="en-US" dirty="0" smtClean="0"/>
              <a:t>reater </a:t>
            </a:r>
            <a:r>
              <a:rPr lang="en-US" u="sng" dirty="0" smtClean="0"/>
              <a:t>O</a:t>
            </a:r>
            <a:r>
              <a:rPr lang="en-US" dirty="0" smtClean="0"/>
              <a:t>rbit, </a:t>
            </a:r>
            <a:r>
              <a:rPr lang="en-US" u="sng" dirty="0" smtClean="0"/>
              <a:t>L</a:t>
            </a:r>
            <a:r>
              <a:rPr lang="en-US" dirty="0" smtClean="0"/>
              <a:t>arger </a:t>
            </a:r>
            <a:r>
              <a:rPr lang="en-US" u="sng" dirty="0" smtClean="0"/>
              <a:t>F</a:t>
            </a:r>
            <a:r>
              <a:rPr lang="en-US" dirty="0" smtClean="0"/>
              <a:t>ootprint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475" y="2240280"/>
            <a:ext cx="6877050" cy="411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34350" y="5667375"/>
            <a:ext cx="2152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GOLF-TEE SUGGESTION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9754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Amateur Radio LEO Satellite Altitudes </a:t>
            </a:r>
            <a:r>
              <a:rPr lang="en-US" sz="2000" dirty="0" smtClean="0"/>
              <a:t>(voice)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AO-7		≈ 1400 </a:t>
            </a:r>
            <a:r>
              <a:rPr lang="en-US" b="1" dirty="0">
                <a:solidFill>
                  <a:srgbClr val="FFFF00"/>
                </a:solidFill>
              </a:rPr>
              <a:t>km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dirty="0" smtClean="0"/>
              <a:t>FO-29	</a:t>
            </a:r>
            <a:r>
              <a:rPr lang="en-US" dirty="0"/>
              <a:t> ≈ </a:t>
            </a:r>
            <a:r>
              <a:rPr lang="en-US" dirty="0" smtClean="0"/>
              <a:t>1200 km.</a:t>
            </a:r>
          </a:p>
          <a:p>
            <a:r>
              <a:rPr lang="en-US" dirty="0" smtClean="0"/>
              <a:t>SO-50	</a:t>
            </a:r>
            <a:r>
              <a:rPr lang="en-US" dirty="0"/>
              <a:t> ≈ </a:t>
            </a:r>
            <a:r>
              <a:rPr lang="en-US" dirty="0" smtClean="0"/>
              <a:t>650 km.</a:t>
            </a:r>
          </a:p>
          <a:p>
            <a:r>
              <a:rPr lang="en-US" dirty="0" smtClean="0"/>
              <a:t>AO-73	</a:t>
            </a:r>
            <a:r>
              <a:rPr lang="en-US" dirty="0"/>
              <a:t> ≈ </a:t>
            </a:r>
            <a:r>
              <a:rPr lang="en-US" dirty="0" smtClean="0"/>
              <a:t>650 km.</a:t>
            </a:r>
          </a:p>
          <a:p>
            <a:r>
              <a:rPr lang="en-US" dirty="0" smtClean="0"/>
              <a:t>AO-85	</a:t>
            </a:r>
            <a:r>
              <a:rPr lang="en-US" dirty="0"/>
              <a:t> ≈ </a:t>
            </a:r>
            <a:r>
              <a:rPr lang="en-US" dirty="0" smtClean="0"/>
              <a:t>650 km.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XW-2F	</a:t>
            </a:r>
            <a:r>
              <a:rPr lang="en-US" b="1" dirty="0">
                <a:solidFill>
                  <a:srgbClr val="FFFF00"/>
                </a:solidFill>
              </a:rPr>
              <a:t> ≈ </a:t>
            </a:r>
            <a:r>
              <a:rPr lang="en-US" b="1" dirty="0" smtClean="0">
                <a:solidFill>
                  <a:srgbClr val="FFFF00"/>
                </a:solidFill>
              </a:rPr>
              <a:t>520 km.</a:t>
            </a:r>
          </a:p>
          <a:p>
            <a:r>
              <a:rPr lang="en-US" dirty="0" smtClean="0"/>
              <a:t>ISS		</a:t>
            </a:r>
            <a:r>
              <a:rPr lang="en-US" dirty="0"/>
              <a:t> ≈ </a:t>
            </a:r>
            <a:r>
              <a:rPr lang="en-US" dirty="0" smtClean="0"/>
              <a:t>400 km.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527" y="1758342"/>
            <a:ext cx="4398292" cy="21945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527" y="4013889"/>
            <a:ext cx="4413636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9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MSAT Engineering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SAT Engineering" id="{4C7070E0-F414-419F-806F-A11D22FE29E6}" vid="{72E4E640-E125-4AB8-B085-640BCF476F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AMSAT Engineering</Template>
  <TotalTime>405</TotalTime>
  <Words>593</Words>
  <Application>Microsoft Office PowerPoint</Application>
  <PresentationFormat>Widescreen</PresentationFormat>
  <Paragraphs>112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Corbel</vt:lpstr>
      <vt:lpstr>AMSAT Engineering</vt:lpstr>
      <vt:lpstr>AMSAT Engineering Program</vt:lpstr>
      <vt:lpstr>Fox-1 CubeSats</vt:lpstr>
      <vt:lpstr>Fox-1 CubeSats</vt:lpstr>
      <vt:lpstr>Transponder Fox-1A-D</vt:lpstr>
      <vt:lpstr>Transponder Fox-1E</vt:lpstr>
      <vt:lpstr>Fox-1 CubeSats</vt:lpstr>
      <vt:lpstr>For more insight on what it takes to get a Fox-1 in orbit</vt:lpstr>
      <vt:lpstr>GOLF Program Greater Orbit, Larger Footprint</vt:lpstr>
      <vt:lpstr>Amateur Radio LEO Satellite Altitudes (voice)</vt:lpstr>
      <vt:lpstr>Higher is Better</vt:lpstr>
      <vt:lpstr>GOLF Program</vt:lpstr>
      <vt:lpstr>GOLF Program</vt:lpstr>
      <vt:lpstr>GOLF-TEE (Technology Exploration Environment) Target: 4Q 2019 delivery</vt:lpstr>
      <vt:lpstr>GOLF-1 Target: 4Q 2020 delivery</vt:lpstr>
      <vt:lpstr>Attitude Determination And Control - Benefits</vt:lpstr>
      <vt:lpstr>Microwave Bands - Benefits</vt:lpstr>
      <vt:lpstr>Q&amp;A</vt:lpstr>
      <vt:lpstr>Visit us at the AMSAT booth!</vt:lpstr>
    </vt:vector>
  </TitlesOfParts>
  <Company>AMSAT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AMSAT’S CubeSat Evolution</dc:title>
  <dc:creator>Jerry Buxton</dc:creator>
  <cp:lastModifiedBy>Jerry Buxton</cp:lastModifiedBy>
  <cp:revision>70</cp:revision>
  <dcterms:created xsi:type="dcterms:W3CDTF">2018-04-27T04:58:22Z</dcterms:created>
  <dcterms:modified xsi:type="dcterms:W3CDTF">2018-06-10T03:41:34Z</dcterms:modified>
</cp:coreProperties>
</file>